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71" r:id="rId4"/>
    <p:sldId id="267" r:id="rId5"/>
    <p:sldId id="268" r:id="rId6"/>
    <p:sldId id="269" r:id="rId7"/>
    <p:sldId id="272" r:id="rId8"/>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852" y="-12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50"/>
              </a:lnSpc>
            </a:pPr>
            <a:r>
              <a:rPr spc="15" dirty="0"/>
              <a:t>5/26/2020</a:t>
            </a:r>
          </a:p>
        </p:txBody>
      </p:sp>
      <p:sp>
        <p:nvSpPr>
          <p:cNvPr id="5" name="Holder 5"/>
          <p:cNvSpPr>
            <a:spLocks noGrp="1"/>
          </p:cNvSpPr>
          <p:nvPr>
            <p:ph type="dt" sz="half" idx="6"/>
          </p:nvPr>
        </p:nvSpPr>
        <p:spPr/>
        <p:txBody>
          <a:bodyPr lIns="0" tIns="0" rIns="0" bIns="0"/>
          <a:lstStyle>
            <a:lvl1pPr>
              <a:defRPr sz="1400" b="1" i="0">
                <a:solidFill>
                  <a:schemeClr val="tx1"/>
                </a:solidFill>
                <a:latin typeface="Cambria"/>
                <a:cs typeface="Cambria"/>
              </a:defRPr>
            </a:lvl1pPr>
          </a:lstStyle>
          <a:p>
            <a:pPr marL="12700">
              <a:lnSpc>
                <a:spcPct val="100000"/>
              </a:lnSpc>
              <a:spcBef>
                <a:spcPts val="55"/>
              </a:spcBef>
            </a:pPr>
            <a:r>
              <a:rPr spc="15" dirty="0"/>
              <a:t>TOPIC/COURSE</a:t>
            </a:r>
            <a:r>
              <a:rPr spc="-100" dirty="0"/>
              <a:t> </a:t>
            </a:r>
            <a:r>
              <a:rPr dirty="0"/>
              <a:t>CODE-NAME/FACULTY/DEPT/COLLEGE</a:t>
            </a:r>
          </a:p>
        </p:txBody>
      </p:sp>
      <p:sp>
        <p:nvSpPr>
          <p:cNvPr id="6" name="Holder 6"/>
          <p:cNvSpPr>
            <a:spLocks noGrp="1"/>
          </p:cNvSpPr>
          <p:nvPr>
            <p:ph type="sldNum" sz="quarter" idx="7"/>
          </p:nvPr>
        </p:nvSpPr>
        <p:spPr/>
        <p:txBody>
          <a:bodyPr lIns="0" tIns="0" rIns="0" bIns="0"/>
          <a:lstStyle>
            <a:lvl1pPr>
              <a:defRPr sz="1400" b="0" i="0">
                <a:solidFill>
                  <a:schemeClr val="tx1"/>
                </a:solidFill>
                <a:latin typeface="Cambria"/>
                <a:cs typeface="Cambria"/>
              </a:defRPr>
            </a:lvl1pPr>
          </a:lstStyle>
          <a:p>
            <a:pPr marL="130175">
              <a:lnSpc>
                <a:spcPct val="100000"/>
              </a:lnSpc>
              <a:spcBef>
                <a:spcPts val="55"/>
              </a:spcBef>
            </a:pPr>
            <a:fld id="{81D60167-4931-47E6-BA6A-407CBD079E47}" type="slidenum">
              <a:rPr spc="15" dirty="0"/>
              <a:pPr marL="130175">
                <a:lnSpc>
                  <a:spcPct val="100000"/>
                </a:lnSpc>
                <a:spcBef>
                  <a:spcPts val="55"/>
                </a:spcBef>
              </a:pPr>
              <a:t>‹#›</a:t>
            </a:fld>
            <a:r>
              <a:rPr spc="15" dirty="0"/>
              <a:t>/10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chemeClr val="tx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50"/>
              </a:lnSpc>
            </a:pPr>
            <a:r>
              <a:rPr spc="15" dirty="0"/>
              <a:t>5/26/2020</a:t>
            </a:r>
          </a:p>
        </p:txBody>
      </p:sp>
      <p:sp>
        <p:nvSpPr>
          <p:cNvPr id="5" name="Holder 5"/>
          <p:cNvSpPr>
            <a:spLocks noGrp="1"/>
          </p:cNvSpPr>
          <p:nvPr>
            <p:ph type="dt" sz="half" idx="6"/>
          </p:nvPr>
        </p:nvSpPr>
        <p:spPr/>
        <p:txBody>
          <a:bodyPr lIns="0" tIns="0" rIns="0" bIns="0"/>
          <a:lstStyle>
            <a:lvl1pPr>
              <a:defRPr sz="1400" b="1" i="0">
                <a:solidFill>
                  <a:schemeClr val="tx1"/>
                </a:solidFill>
                <a:latin typeface="Cambria"/>
                <a:cs typeface="Cambria"/>
              </a:defRPr>
            </a:lvl1pPr>
          </a:lstStyle>
          <a:p>
            <a:pPr marL="12700">
              <a:lnSpc>
                <a:spcPct val="100000"/>
              </a:lnSpc>
              <a:spcBef>
                <a:spcPts val="55"/>
              </a:spcBef>
            </a:pPr>
            <a:r>
              <a:rPr spc="15" dirty="0"/>
              <a:t>TOPIC/COURSE</a:t>
            </a:r>
            <a:r>
              <a:rPr spc="-100" dirty="0"/>
              <a:t> </a:t>
            </a:r>
            <a:r>
              <a:rPr dirty="0"/>
              <a:t>CODE-NAME/FACULTY/DEPT/COLLEGE</a:t>
            </a:r>
          </a:p>
        </p:txBody>
      </p:sp>
      <p:sp>
        <p:nvSpPr>
          <p:cNvPr id="6" name="Holder 6"/>
          <p:cNvSpPr>
            <a:spLocks noGrp="1"/>
          </p:cNvSpPr>
          <p:nvPr>
            <p:ph type="sldNum" sz="quarter" idx="7"/>
          </p:nvPr>
        </p:nvSpPr>
        <p:spPr/>
        <p:txBody>
          <a:bodyPr lIns="0" tIns="0" rIns="0" bIns="0"/>
          <a:lstStyle>
            <a:lvl1pPr>
              <a:defRPr sz="1400" b="0" i="0">
                <a:solidFill>
                  <a:schemeClr val="tx1"/>
                </a:solidFill>
                <a:latin typeface="Cambria"/>
                <a:cs typeface="Cambria"/>
              </a:defRPr>
            </a:lvl1pPr>
          </a:lstStyle>
          <a:p>
            <a:pPr marL="130175">
              <a:lnSpc>
                <a:spcPct val="100000"/>
              </a:lnSpc>
              <a:spcBef>
                <a:spcPts val="55"/>
              </a:spcBef>
            </a:pPr>
            <a:fld id="{81D60167-4931-47E6-BA6A-407CBD079E47}" type="slidenum">
              <a:rPr spc="15" dirty="0"/>
              <a:pPr marL="130175">
                <a:lnSpc>
                  <a:spcPct val="100000"/>
                </a:lnSpc>
                <a:spcBef>
                  <a:spcPts val="55"/>
                </a:spcBef>
              </a:pPr>
              <a:t>‹#›</a:t>
            </a:fld>
            <a:r>
              <a:rPr spc="15" dirty="0"/>
              <a:t>/10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chemeClr val="tx1"/>
                </a:solidFill>
                <a:latin typeface="Cambria"/>
                <a:cs typeface="Cambri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50"/>
              </a:lnSpc>
            </a:pPr>
            <a:r>
              <a:rPr spc="15" dirty="0"/>
              <a:t>5/26/2020</a:t>
            </a:r>
          </a:p>
        </p:txBody>
      </p:sp>
      <p:sp>
        <p:nvSpPr>
          <p:cNvPr id="6" name="Holder 6"/>
          <p:cNvSpPr>
            <a:spLocks noGrp="1"/>
          </p:cNvSpPr>
          <p:nvPr>
            <p:ph type="dt" sz="half" idx="6"/>
          </p:nvPr>
        </p:nvSpPr>
        <p:spPr/>
        <p:txBody>
          <a:bodyPr lIns="0" tIns="0" rIns="0" bIns="0"/>
          <a:lstStyle>
            <a:lvl1pPr>
              <a:defRPr sz="1400" b="1" i="0">
                <a:solidFill>
                  <a:schemeClr val="tx1"/>
                </a:solidFill>
                <a:latin typeface="Cambria"/>
                <a:cs typeface="Cambria"/>
              </a:defRPr>
            </a:lvl1pPr>
          </a:lstStyle>
          <a:p>
            <a:pPr marL="12700">
              <a:lnSpc>
                <a:spcPct val="100000"/>
              </a:lnSpc>
              <a:spcBef>
                <a:spcPts val="55"/>
              </a:spcBef>
            </a:pPr>
            <a:r>
              <a:rPr spc="15" dirty="0"/>
              <a:t>TOPIC/COURSE</a:t>
            </a:r>
            <a:r>
              <a:rPr spc="-100" dirty="0"/>
              <a:t> </a:t>
            </a:r>
            <a:r>
              <a:rPr dirty="0"/>
              <a:t>CODE-NAME/FACULTY/DEPT/COLLEGE</a:t>
            </a:r>
          </a:p>
        </p:txBody>
      </p:sp>
      <p:sp>
        <p:nvSpPr>
          <p:cNvPr id="7" name="Holder 7"/>
          <p:cNvSpPr>
            <a:spLocks noGrp="1"/>
          </p:cNvSpPr>
          <p:nvPr>
            <p:ph type="sldNum" sz="quarter" idx="7"/>
          </p:nvPr>
        </p:nvSpPr>
        <p:spPr/>
        <p:txBody>
          <a:bodyPr lIns="0" tIns="0" rIns="0" bIns="0"/>
          <a:lstStyle>
            <a:lvl1pPr>
              <a:defRPr sz="1400" b="0" i="0">
                <a:solidFill>
                  <a:schemeClr val="tx1"/>
                </a:solidFill>
                <a:latin typeface="Cambria"/>
                <a:cs typeface="Cambria"/>
              </a:defRPr>
            </a:lvl1pPr>
          </a:lstStyle>
          <a:p>
            <a:pPr marL="130175">
              <a:lnSpc>
                <a:spcPct val="100000"/>
              </a:lnSpc>
              <a:spcBef>
                <a:spcPts val="55"/>
              </a:spcBef>
            </a:pPr>
            <a:fld id="{81D60167-4931-47E6-BA6A-407CBD079E47}" type="slidenum">
              <a:rPr spc="15" dirty="0"/>
              <a:pPr marL="130175">
                <a:lnSpc>
                  <a:spcPct val="100000"/>
                </a:lnSpc>
                <a:spcBef>
                  <a:spcPts val="55"/>
                </a:spcBef>
              </a:pPr>
              <a:t>‹#›</a:t>
            </a:fld>
            <a:r>
              <a:rPr spc="15" dirty="0"/>
              <a:t>/10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1" i="0">
                <a:solidFill>
                  <a:schemeClr val="tx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50"/>
              </a:lnSpc>
            </a:pPr>
            <a:r>
              <a:rPr spc="15" dirty="0"/>
              <a:t>5/26/2020</a:t>
            </a:r>
          </a:p>
        </p:txBody>
      </p:sp>
      <p:sp>
        <p:nvSpPr>
          <p:cNvPr id="4" name="Holder 4"/>
          <p:cNvSpPr>
            <a:spLocks noGrp="1"/>
          </p:cNvSpPr>
          <p:nvPr>
            <p:ph type="dt" sz="half" idx="6"/>
          </p:nvPr>
        </p:nvSpPr>
        <p:spPr/>
        <p:txBody>
          <a:bodyPr lIns="0" tIns="0" rIns="0" bIns="0"/>
          <a:lstStyle>
            <a:lvl1pPr>
              <a:defRPr sz="1400" b="1" i="0">
                <a:solidFill>
                  <a:schemeClr val="tx1"/>
                </a:solidFill>
                <a:latin typeface="Cambria"/>
                <a:cs typeface="Cambria"/>
              </a:defRPr>
            </a:lvl1pPr>
          </a:lstStyle>
          <a:p>
            <a:pPr marL="12700">
              <a:lnSpc>
                <a:spcPct val="100000"/>
              </a:lnSpc>
              <a:spcBef>
                <a:spcPts val="55"/>
              </a:spcBef>
            </a:pPr>
            <a:r>
              <a:rPr spc="15" dirty="0"/>
              <a:t>TOPIC/COURSE</a:t>
            </a:r>
            <a:r>
              <a:rPr spc="-100" dirty="0"/>
              <a:t> </a:t>
            </a:r>
            <a:r>
              <a:rPr dirty="0"/>
              <a:t>CODE-NAME/FACULTY/DEPT/COLLEGE</a:t>
            </a:r>
          </a:p>
        </p:txBody>
      </p:sp>
      <p:sp>
        <p:nvSpPr>
          <p:cNvPr id="5" name="Holder 5"/>
          <p:cNvSpPr>
            <a:spLocks noGrp="1"/>
          </p:cNvSpPr>
          <p:nvPr>
            <p:ph type="sldNum" sz="quarter" idx="7"/>
          </p:nvPr>
        </p:nvSpPr>
        <p:spPr/>
        <p:txBody>
          <a:bodyPr lIns="0" tIns="0" rIns="0" bIns="0"/>
          <a:lstStyle>
            <a:lvl1pPr>
              <a:defRPr sz="1400" b="0" i="0">
                <a:solidFill>
                  <a:schemeClr val="tx1"/>
                </a:solidFill>
                <a:latin typeface="Cambria"/>
                <a:cs typeface="Cambria"/>
              </a:defRPr>
            </a:lvl1pPr>
          </a:lstStyle>
          <a:p>
            <a:pPr marL="130175">
              <a:lnSpc>
                <a:spcPct val="100000"/>
              </a:lnSpc>
              <a:spcBef>
                <a:spcPts val="55"/>
              </a:spcBef>
            </a:pPr>
            <a:fld id="{81D60167-4931-47E6-BA6A-407CBD079E47}" type="slidenum">
              <a:rPr spc="15" dirty="0"/>
              <a:pPr marL="130175">
                <a:lnSpc>
                  <a:spcPct val="100000"/>
                </a:lnSpc>
                <a:spcBef>
                  <a:spcPts val="55"/>
                </a:spcBef>
              </a:pPr>
              <a:t>‹#›</a:t>
            </a:fld>
            <a:r>
              <a:rPr spc="15" dirty="0"/>
              <a:t>/10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400" b="0" i="0">
                <a:solidFill>
                  <a:schemeClr val="tx1"/>
                </a:solidFill>
                <a:latin typeface="Calibri"/>
                <a:cs typeface="Calibri"/>
              </a:defRPr>
            </a:lvl1pPr>
          </a:lstStyle>
          <a:p>
            <a:pPr marL="12700">
              <a:lnSpc>
                <a:spcPts val="1450"/>
              </a:lnSpc>
            </a:pPr>
            <a:r>
              <a:rPr spc="15" dirty="0"/>
              <a:t>5/26/2020</a:t>
            </a:r>
          </a:p>
        </p:txBody>
      </p:sp>
      <p:sp>
        <p:nvSpPr>
          <p:cNvPr id="3" name="Holder 3"/>
          <p:cNvSpPr>
            <a:spLocks noGrp="1"/>
          </p:cNvSpPr>
          <p:nvPr>
            <p:ph type="dt" sz="half" idx="6"/>
          </p:nvPr>
        </p:nvSpPr>
        <p:spPr/>
        <p:txBody>
          <a:bodyPr lIns="0" tIns="0" rIns="0" bIns="0"/>
          <a:lstStyle>
            <a:lvl1pPr>
              <a:defRPr sz="1400" b="1" i="0">
                <a:solidFill>
                  <a:schemeClr val="tx1"/>
                </a:solidFill>
                <a:latin typeface="Cambria"/>
                <a:cs typeface="Cambria"/>
              </a:defRPr>
            </a:lvl1pPr>
          </a:lstStyle>
          <a:p>
            <a:pPr marL="12700">
              <a:lnSpc>
                <a:spcPct val="100000"/>
              </a:lnSpc>
              <a:spcBef>
                <a:spcPts val="55"/>
              </a:spcBef>
            </a:pPr>
            <a:r>
              <a:rPr spc="15" dirty="0"/>
              <a:t>TOPIC/COURSE</a:t>
            </a:r>
            <a:r>
              <a:rPr spc="-100" dirty="0"/>
              <a:t> </a:t>
            </a:r>
            <a:r>
              <a:rPr dirty="0"/>
              <a:t>CODE-NAME/FACULTY/DEPT/COLLEGE</a:t>
            </a:r>
          </a:p>
        </p:txBody>
      </p:sp>
      <p:sp>
        <p:nvSpPr>
          <p:cNvPr id="4" name="Holder 4"/>
          <p:cNvSpPr>
            <a:spLocks noGrp="1"/>
          </p:cNvSpPr>
          <p:nvPr>
            <p:ph type="sldNum" sz="quarter" idx="7"/>
          </p:nvPr>
        </p:nvSpPr>
        <p:spPr/>
        <p:txBody>
          <a:bodyPr lIns="0" tIns="0" rIns="0" bIns="0"/>
          <a:lstStyle>
            <a:lvl1pPr>
              <a:defRPr sz="1400" b="0" i="0">
                <a:solidFill>
                  <a:schemeClr val="tx1"/>
                </a:solidFill>
                <a:latin typeface="Cambria"/>
                <a:cs typeface="Cambria"/>
              </a:defRPr>
            </a:lvl1pPr>
          </a:lstStyle>
          <a:p>
            <a:pPr marL="130175">
              <a:lnSpc>
                <a:spcPct val="100000"/>
              </a:lnSpc>
              <a:spcBef>
                <a:spcPts val="55"/>
              </a:spcBef>
            </a:pPr>
            <a:fld id="{81D60167-4931-47E6-BA6A-407CBD079E47}" type="slidenum">
              <a:rPr spc="15" dirty="0"/>
              <a:pPr marL="130175">
                <a:lnSpc>
                  <a:spcPct val="100000"/>
                </a:lnSpc>
                <a:spcBef>
                  <a:spcPts val="55"/>
                </a:spcBef>
              </a:pPr>
              <a:t>‹#›</a:t>
            </a:fld>
            <a:r>
              <a:rPr spc="15" dirty="0"/>
              <a:t>/10</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849600" y="352425"/>
            <a:ext cx="2152650" cy="1304925"/>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344988" y="288492"/>
            <a:ext cx="1609062" cy="1671282"/>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6505575" y="4514278"/>
            <a:ext cx="5276849" cy="666114"/>
          </a:xfrm>
          <a:prstGeom prst="rect">
            <a:avLst/>
          </a:prstGeom>
        </p:spPr>
        <p:txBody>
          <a:bodyPr wrap="square" lIns="0" tIns="0" rIns="0" bIns="0">
            <a:spAutoFit/>
          </a:bodyPr>
          <a:lstStyle>
            <a:lvl1pPr>
              <a:defRPr sz="4200" b="1" i="0">
                <a:solidFill>
                  <a:schemeClr val="tx1"/>
                </a:solidFill>
                <a:latin typeface="Cambria"/>
                <a:cs typeface="Cambri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60057" y="9691608"/>
            <a:ext cx="821055" cy="207009"/>
          </a:xfrm>
          <a:prstGeom prst="rect">
            <a:avLst/>
          </a:prstGeom>
        </p:spPr>
        <p:txBody>
          <a:bodyPr wrap="square" lIns="0" tIns="0" rIns="0" bIns="0">
            <a:spAutoFit/>
          </a:bodyPr>
          <a:lstStyle>
            <a:lvl1pPr>
              <a:defRPr sz="1400" b="0" i="0">
                <a:solidFill>
                  <a:schemeClr val="tx1"/>
                </a:solidFill>
                <a:latin typeface="Calibri"/>
                <a:cs typeface="Calibri"/>
              </a:defRPr>
            </a:lvl1pPr>
          </a:lstStyle>
          <a:p>
            <a:pPr marL="12700">
              <a:lnSpc>
                <a:spcPts val="1450"/>
              </a:lnSpc>
            </a:pPr>
            <a:r>
              <a:rPr spc="15" dirty="0"/>
              <a:t>5/26/2020</a:t>
            </a:r>
          </a:p>
        </p:txBody>
      </p:sp>
      <p:sp>
        <p:nvSpPr>
          <p:cNvPr id="5" name="Holder 5"/>
          <p:cNvSpPr>
            <a:spLocks noGrp="1"/>
          </p:cNvSpPr>
          <p:nvPr>
            <p:ph type="dt" sz="half" idx="6"/>
          </p:nvPr>
        </p:nvSpPr>
        <p:spPr>
          <a:xfrm>
            <a:off x="7160259" y="9650552"/>
            <a:ext cx="4577715" cy="238125"/>
          </a:xfrm>
          <a:prstGeom prst="rect">
            <a:avLst/>
          </a:prstGeom>
        </p:spPr>
        <p:txBody>
          <a:bodyPr wrap="square" lIns="0" tIns="0" rIns="0" bIns="0">
            <a:spAutoFit/>
          </a:bodyPr>
          <a:lstStyle>
            <a:lvl1pPr>
              <a:defRPr sz="1400" b="1" i="0">
                <a:solidFill>
                  <a:schemeClr val="tx1"/>
                </a:solidFill>
                <a:latin typeface="Cambria"/>
                <a:cs typeface="Cambria"/>
              </a:defRPr>
            </a:lvl1pPr>
          </a:lstStyle>
          <a:p>
            <a:pPr marL="12700">
              <a:lnSpc>
                <a:spcPct val="100000"/>
              </a:lnSpc>
              <a:spcBef>
                <a:spcPts val="55"/>
              </a:spcBef>
            </a:pPr>
            <a:r>
              <a:rPr spc="15" dirty="0"/>
              <a:t>TOPIC/COURSE</a:t>
            </a:r>
            <a:r>
              <a:rPr spc="-100" dirty="0"/>
              <a:t> </a:t>
            </a:r>
            <a:r>
              <a:rPr dirty="0"/>
              <a:t>CODE-NAME/FACULTY/DEPT/COLLEGE</a:t>
            </a:r>
          </a:p>
        </p:txBody>
      </p:sp>
      <p:sp>
        <p:nvSpPr>
          <p:cNvPr id="6" name="Holder 6"/>
          <p:cNvSpPr>
            <a:spLocks noGrp="1"/>
          </p:cNvSpPr>
          <p:nvPr>
            <p:ph type="sldNum" sz="quarter" idx="7"/>
          </p:nvPr>
        </p:nvSpPr>
        <p:spPr>
          <a:xfrm>
            <a:off x="17219930" y="9664839"/>
            <a:ext cx="539115" cy="238125"/>
          </a:xfrm>
          <a:prstGeom prst="rect">
            <a:avLst/>
          </a:prstGeom>
        </p:spPr>
        <p:txBody>
          <a:bodyPr wrap="square" lIns="0" tIns="0" rIns="0" bIns="0">
            <a:spAutoFit/>
          </a:bodyPr>
          <a:lstStyle>
            <a:lvl1pPr>
              <a:defRPr sz="1400" b="0" i="0">
                <a:solidFill>
                  <a:schemeClr val="tx1"/>
                </a:solidFill>
                <a:latin typeface="Cambria"/>
                <a:cs typeface="Cambria"/>
              </a:defRPr>
            </a:lvl1pPr>
          </a:lstStyle>
          <a:p>
            <a:pPr marL="130175">
              <a:lnSpc>
                <a:spcPct val="100000"/>
              </a:lnSpc>
              <a:spcBef>
                <a:spcPts val="55"/>
              </a:spcBef>
            </a:pPr>
            <a:fld id="{81D60167-4931-47E6-BA6A-407CBD079E47}" type="slidenum">
              <a:rPr spc="15" dirty="0"/>
              <a:pPr marL="130175">
                <a:lnSpc>
                  <a:spcPct val="100000"/>
                </a:lnSpc>
                <a:spcBef>
                  <a:spcPts val="55"/>
                </a:spcBef>
              </a:pPr>
              <a:t>‹#›</a:t>
            </a:fld>
            <a:r>
              <a:rPr spc="15" dirty="0"/>
              <a:t>/10</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ogle.co.in/url?sa=i&amp;url=https://en.wikipedia.org/wiki/Small_intestine&amp;psig=AOvVaw2u0ON1qLmiDjQuozGa-aE5&amp;ust=1599801275969000&amp;source=images&amp;cd=vfe&amp;ved=0CAIQjRxqFwoTCPiK2sDq3esCFQAAAAAdAAAAABAD"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in/url?sa=i&amp;url=https://www.childrenshospitaloakland.org/main/liver-injuries.aspx&amp;psig=AOvVaw0w2eQBGSP-FldzAO8BdB0u&amp;ust=1599800764432000&amp;source=images&amp;cd=vfe&amp;ved=0CAIQjRxqFwoTCOi7rbno3esCFQAAAAAdAAAAABAD"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in/url?sa=i&amp;url=https://columbiasurgery.org/pancreas/pancreas-and-its-functions&amp;psig=AOvVaw0XfhlptLCUQzs478jpl0cM&amp;ust=1599800894500000&amp;source=images&amp;cd=vfe&amp;ved=0CAIQjRxqFwoTCJivzoHp3esCFQAAAAAdAAAAABAJ"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5659100" cy="10287000"/>
          </a:xfrm>
          <a:custGeom>
            <a:avLst/>
            <a:gdLst/>
            <a:ahLst/>
            <a:cxnLst/>
            <a:rect l="l" t="t" r="r" b="b"/>
            <a:pathLst>
              <a:path w="15659100" h="10287000">
                <a:moveTo>
                  <a:pt x="0" y="10287000"/>
                </a:moveTo>
                <a:lnTo>
                  <a:pt x="15659100" y="10287000"/>
                </a:lnTo>
                <a:lnTo>
                  <a:pt x="15659100" y="0"/>
                </a:lnTo>
                <a:lnTo>
                  <a:pt x="0" y="0"/>
                </a:lnTo>
                <a:lnTo>
                  <a:pt x="0" y="10287000"/>
                </a:lnTo>
                <a:close/>
              </a:path>
            </a:pathLst>
          </a:custGeom>
          <a:solidFill>
            <a:srgbClr val="FFDE58"/>
          </a:solidFill>
        </p:spPr>
        <p:txBody>
          <a:bodyPr wrap="square" lIns="0" tIns="0" rIns="0" bIns="0" rtlCol="0"/>
          <a:lstStyle/>
          <a:p>
            <a:endParaRPr/>
          </a:p>
        </p:txBody>
      </p:sp>
      <p:sp>
        <p:nvSpPr>
          <p:cNvPr id="3" name="object 3"/>
          <p:cNvSpPr/>
          <p:nvPr/>
        </p:nvSpPr>
        <p:spPr>
          <a:xfrm>
            <a:off x="15849600" y="352425"/>
            <a:ext cx="2152650" cy="130492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76225" y="238125"/>
            <a:ext cx="1714500" cy="178117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659100" y="0"/>
            <a:ext cx="2628900" cy="10287000"/>
          </a:xfrm>
          <a:custGeom>
            <a:avLst/>
            <a:gdLst/>
            <a:ahLst/>
            <a:cxnLst/>
            <a:rect l="l" t="t" r="r" b="b"/>
            <a:pathLst>
              <a:path w="2628900" h="10287000">
                <a:moveTo>
                  <a:pt x="0" y="10287000"/>
                </a:moveTo>
                <a:lnTo>
                  <a:pt x="2628900" y="10287000"/>
                </a:lnTo>
                <a:lnTo>
                  <a:pt x="2628900" y="0"/>
                </a:lnTo>
                <a:lnTo>
                  <a:pt x="0" y="0"/>
                </a:lnTo>
                <a:lnTo>
                  <a:pt x="0" y="10287000"/>
                </a:lnTo>
                <a:close/>
              </a:path>
            </a:pathLst>
          </a:custGeom>
          <a:solidFill>
            <a:srgbClr val="FFFFFF"/>
          </a:solidFill>
        </p:spPr>
        <p:txBody>
          <a:bodyPr wrap="square" lIns="0" tIns="0" rIns="0" bIns="0" rtlCol="0"/>
          <a:lstStyle/>
          <a:p>
            <a:endParaRPr/>
          </a:p>
        </p:txBody>
      </p:sp>
      <p:sp>
        <p:nvSpPr>
          <p:cNvPr id="6" name="object 6"/>
          <p:cNvSpPr/>
          <p:nvPr/>
        </p:nvSpPr>
        <p:spPr>
          <a:xfrm>
            <a:off x="16949737" y="1905000"/>
            <a:ext cx="0" cy="8382000"/>
          </a:xfrm>
          <a:custGeom>
            <a:avLst/>
            <a:gdLst/>
            <a:ahLst/>
            <a:cxnLst/>
            <a:rect l="l" t="t" r="r" b="b"/>
            <a:pathLst>
              <a:path h="8382000">
                <a:moveTo>
                  <a:pt x="0" y="0"/>
                </a:moveTo>
                <a:lnTo>
                  <a:pt x="0" y="8382000"/>
                </a:lnTo>
              </a:path>
            </a:pathLst>
          </a:custGeom>
          <a:ln w="47625">
            <a:solidFill>
              <a:srgbClr val="5F8368"/>
            </a:solidFill>
          </a:ln>
        </p:spPr>
        <p:txBody>
          <a:bodyPr wrap="square" lIns="0" tIns="0" rIns="0" bIns="0" rtlCol="0"/>
          <a:lstStyle/>
          <a:p>
            <a:endParaRPr/>
          </a:p>
        </p:txBody>
      </p:sp>
      <p:sp>
        <p:nvSpPr>
          <p:cNvPr id="7" name="object 7"/>
          <p:cNvSpPr/>
          <p:nvPr/>
        </p:nvSpPr>
        <p:spPr>
          <a:xfrm>
            <a:off x="15849600" y="352425"/>
            <a:ext cx="2152650" cy="1304925"/>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title"/>
          </p:nvPr>
        </p:nvSpPr>
        <p:spPr>
          <a:xfrm>
            <a:off x="5257800" y="4514278"/>
            <a:ext cx="8229600" cy="659155"/>
          </a:xfrm>
          <a:prstGeom prst="rect">
            <a:avLst/>
          </a:prstGeom>
        </p:spPr>
        <p:txBody>
          <a:bodyPr vert="horz" wrap="square" lIns="0" tIns="12700" rIns="0" bIns="0" rtlCol="0">
            <a:spAutoFit/>
          </a:bodyPr>
          <a:lstStyle/>
          <a:p>
            <a:pPr marL="12700">
              <a:lnSpc>
                <a:spcPct val="100000"/>
              </a:lnSpc>
              <a:spcBef>
                <a:spcPts val="100"/>
              </a:spcBef>
            </a:pPr>
            <a:r>
              <a:rPr lang="en-US" spc="10" dirty="0" smtClean="0"/>
              <a:t>Digestion in intestines</a:t>
            </a:r>
            <a:endParaRPr dirty="0"/>
          </a:p>
        </p:txBody>
      </p:sp>
      <p:sp>
        <p:nvSpPr>
          <p:cNvPr id="9" name="object 9"/>
          <p:cNvSpPr txBox="1"/>
          <p:nvPr/>
        </p:nvSpPr>
        <p:spPr>
          <a:xfrm>
            <a:off x="17204055" y="9717405"/>
            <a:ext cx="102870" cy="208279"/>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878787"/>
                </a:solidFill>
                <a:latin typeface="Calibri"/>
                <a:cs typeface="Calibri"/>
              </a:rPr>
              <a:t>1</a:t>
            </a:r>
            <a:endParaRPr sz="120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952500"/>
            <a:ext cx="5276849" cy="1292662"/>
          </a:xfrm>
        </p:spPr>
        <p:txBody>
          <a:bodyPr/>
          <a:lstStyle/>
          <a:p>
            <a:r>
              <a:rPr lang="en-US" dirty="0" smtClean="0"/>
              <a:t>Small Intestine</a:t>
            </a:r>
            <a:br>
              <a:rPr lang="en-US" dirty="0" smtClean="0"/>
            </a:br>
            <a:endParaRPr lang="en-US" dirty="0"/>
          </a:p>
        </p:txBody>
      </p:sp>
      <p:sp>
        <p:nvSpPr>
          <p:cNvPr id="3" name="Content Placeholder 2"/>
          <p:cNvSpPr>
            <a:spLocks noGrp="1"/>
          </p:cNvSpPr>
          <p:nvPr>
            <p:ph sz="half" idx="2"/>
          </p:nvPr>
        </p:nvSpPr>
        <p:spPr>
          <a:xfrm>
            <a:off x="914400" y="2366010"/>
            <a:ext cx="7955280" cy="7478970"/>
          </a:xfrm>
        </p:spPr>
        <p:txBody>
          <a:bodyPr/>
          <a:lstStyle/>
          <a:p>
            <a:pPr lvl="0">
              <a:buFont typeface="Wingdings" pitchFamily="2" charset="2"/>
              <a:buChar char="§"/>
            </a:pPr>
            <a:r>
              <a:rPr lang="en-US" sz="3600" dirty="0" smtClean="0">
                <a:latin typeface="Comic Sans MS" pitchFamily="66" charset="0"/>
              </a:rPr>
              <a:t>It is a highly coiled structure.</a:t>
            </a:r>
          </a:p>
          <a:p>
            <a:pPr lvl="0">
              <a:buFont typeface="Wingdings" pitchFamily="2" charset="2"/>
              <a:buChar char="§"/>
            </a:pPr>
            <a:r>
              <a:rPr lang="en-US" sz="3600" dirty="0" smtClean="0">
                <a:latin typeface="Comic Sans MS" pitchFamily="66" charset="0"/>
              </a:rPr>
              <a:t>The length of the small intestine is almost 7.5m.</a:t>
            </a:r>
          </a:p>
          <a:p>
            <a:pPr lvl="0">
              <a:buFont typeface="Wingdings" pitchFamily="2" charset="2"/>
              <a:buChar char="§"/>
            </a:pPr>
            <a:r>
              <a:rPr lang="en-US" sz="3600" dirty="0" smtClean="0">
                <a:latin typeface="Comic Sans MS" pitchFamily="66" charset="0"/>
              </a:rPr>
              <a:t>The liver and pancreas release digestive juices into the small intestine.</a:t>
            </a:r>
          </a:p>
          <a:p>
            <a:pPr lvl="0">
              <a:buFont typeface="Wingdings" pitchFamily="2" charset="2"/>
              <a:buChar char="§"/>
            </a:pPr>
            <a:r>
              <a:rPr lang="en-US" sz="3600" dirty="0" smtClean="0">
                <a:latin typeface="Comic Sans MS" pitchFamily="66" charset="0"/>
              </a:rPr>
              <a:t>The inner lining of the intestine also secretes some digestive juices on its own.</a:t>
            </a:r>
          </a:p>
          <a:p>
            <a:pPr lvl="0">
              <a:buFont typeface="Wingdings" pitchFamily="2" charset="2"/>
              <a:buChar char="§"/>
            </a:pPr>
            <a:r>
              <a:rPr lang="en-US" sz="3600" dirty="0" smtClean="0">
                <a:latin typeface="Comic Sans MS" pitchFamily="66" charset="0"/>
              </a:rPr>
              <a:t>The small intestine breaks the carbohydrates into glucose, fats into fatty acids and proteins into amino acids.</a:t>
            </a:r>
          </a:p>
          <a:p>
            <a:endParaRPr lang="en-US" dirty="0"/>
          </a:p>
        </p:txBody>
      </p:sp>
      <p:pic>
        <p:nvPicPr>
          <p:cNvPr id="1026" name="Picture 2"/>
          <p:cNvPicPr>
            <a:picLocks noGrp="1" noChangeAspect="1" noChangeArrowheads="1"/>
          </p:cNvPicPr>
          <p:nvPr>
            <p:ph sz="half" idx="3"/>
          </p:nvPr>
        </p:nvPicPr>
        <p:blipFill>
          <a:blip r:embed="rId2" cstate="print"/>
          <a:srcRect/>
          <a:stretch>
            <a:fillRect/>
          </a:stretch>
        </p:blipFill>
        <p:spPr bwMode="auto">
          <a:xfrm>
            <a:off x="9842399" y="2171700"/>
            <a:ext cx="8445601" cy="7010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66700"/>
            <a:ext cx="9144000" cy="838200"/>
          </a:xfrm>
        </p:spPr>
        <p:txBody>
          <a:bodyPr/>
          <a:lstStyle/>
          <a:p>
            <a:r>
              <a:rPr lang="en-US" sz="4400" dirty="0" smtClean="0">
                <a:latin typeface="Comic Sans MS" pitchFamily="66" charset="0"/>
              </a:rPr>
              <a:t>Parts of Small Intestine</a:t>
            </a:r>
            <a:br>
              <a:rPr lang="en-US" sz="4400" dirty="0" smtClean="0">
                <a:latin typeface="Comic Sans MS" pitchFamily="66" charset="0"/>
              </a:rPr>
            </a:br>
            <a:endParaRPr lang="en-US" dirty="0"/>
          </a:p>
        </p:txBody>
      </p:sp>
      <p:sp>
        <p:nvSpPr>
          <p:cNvPr id="3" name="Content Placeholder 2"/>
          <p:cNvSpPr>
            <a:spLocks noGrp="1"/>
          </p:cNvSpPr>
          <p:nvPr>
            <p:ph sz="half" idx="2"/>
          </p:nvPr>
        </p:nvSpPr>
        <p:spPr>
          <a:xfrm>
            <a:off x="914400" y="2366010"/>
            <a:ext cx="7955280" cy="8032968"/>
          </a:xfrm>
        </p:spPr>
        <p:txBody>
          <a:bodyPr/>
          <a:lstStyle/>
          <a:p>
            <a:r>
              <a:rPr lang="en-US" sz="2800" dirty="0" smtClean="0">
                <a:latin typeface="Comic Sans MS" pitchFamily="66" charset="0"/>
              </a:rPr>
              <a:t>1. Duodenum</a:t>
            </a:r>
          </a:p>
          <a:p>
            <a:r>
              <a:rPr lang="en-US" sz="2800" dirty="0" smtClean="0">
                <a:latin typeface="Comic Sans MS" pitchFamily="66" charset="0"/>
              </a:rPr>
              <a:t>It is the first part of the small intestine whose main function is to initiate the digestive process. In this process, the food that enters the small intestine from the stomach is mixed with the digestive juices (bile and pancreatic juice) and is further broken down into simpler substances.</a:t>
            </a:r>
          </a:p>
          <a:p>
            <a:r>
              <a:rPr lang="en-US" sz="2800" dirty="0" smtClean="0">
                <a:latin typeface="Comic Sans MS" pitchFamily="66" charset="0"/>
              </a:rPr>
              <a:t>2. Jejunum</a:t>
            </a:r>
          </a:p>
          <a:p>
            <a:r>
              <a:rPr lang="en-US" sz="2800" dirty="0" smtClean="0">
                <a:latin typeface="Comic Sans MS" pitchFamily="66" charset="0"/>
              </a:rPr>
              <a:t>It is the middle part of the small intestine that contains the </a:t>
            </a:r>
            <a:r>
              <a:rPr lang="en-US" sz="2800" dirty="0" err="1" smtClean="0">
                <a:latin typeface="Comic Sans MS" pitchFamily="66" charset="0"/>
              </a:rPr>
              <a:t>villi</a:t>
            </a:r>
            <a:r>
              <a:rPr lang="en-US" sz="2800" dirty="0" smtClean="0">
                <a:latin typeface="Comic Sans MS" pitchFamily="66" charset="0"/>
              </a:rPr>
              <a:t> and hence undergoes absorption and assimilation.</a:t>
            </a:r>
          </a:p>
          <a:p>
            <a:r>
              <a:rPr lang="en-US" sz="2800" dirty="0" smtClean="0">
                <a:latin typeface="Comic Sans MS" pitchFamily="66" charset="0"/>
              </a:rPr>
              <a:t>3. Ileum</a:t>
            </a:r>
          </a:p>
          <a:p>
            <a:r>
              <a:rPr lang="en-US" sz="2800" dirty="0" smtClean="0">
                <a:latin typeface="Comic Sans MS" pitchFamily="66" charset="0"/>
              </a:rPr>
              <a:t>It is the third and last part of the small intestine that contains </a:t>
            </a:r>
            <a:r>
              <a:rPr lang="en-US" sz="2800" dirty="0" err="1" smtClean="0">
                <a:latin typeface="Comic Sans MS" pitchFamily="66" charset="0"/>
              </a:rPr>
              <a:t>villi</a:t>
            </a:r>
            <a:r>
              <a:rPr lang="en-US" sz="2800" dirty="0" smtClean="0">
                <a:latin typeface="Comic Sans MS" pitchFamily="66" charset="0"/>
              </a:rPr>
              <a:t>-like structures. The ileum absorbs vitamin B12, bile acids and any other nutrients present in the food.</a:t>
            </a:r>
          </a:p>
          <a:p>
            <a:endParaRPr lang="en-US" sz="2800" dirty="0" smtClean="0">
              <a:latin typeface="Comic Sans MS" pitchFamily="66" charset="0"/>
            </a:endParaRPr>
          </a:p>
          <a:p>
            <a:endParaRPr lang="en-US" b="1" dirty="0"/>
          </a:p>
        </p:txBody>
      </p:sp>
      <p:sp>
        <p:nvSpPr>
          <p:cNvPr id="4" name="Content Placeholder 3"/>
          <p:cNvSpPr>
            <a:spLocks noGrp="1"/>
          </p:cNvSpPr>
          <p:nvPr>
            <p:ph sz="half" idx="3"/>
          </p:nvPr>
        </p:nvSpPr>
        <p:spPr>
          <a:xfrm>
            <a:off x="9418320" y="2366010"/>
            <a:ext cx="7955280" cy="276999"/>
          </a:xfrm>
        </p:spPr>
        <p:txBody>
          <a:bodyPr/>
          <a:lstStyle/>
          <a:p>
            <a:endParaRPr lang="en-US" dirty="0"/>
          </a:p>
        </p:txBody>
      </p:sp>
      <p:pic>
        <p:nvPicPr>
          <p:cNvPr id="21506" name="Picture 2" descr="Small intestine - Wikipedia">
            <a:hlinkClick r:id="rId2"/>
          </p:cNvPr>
          <p:cNvPicPr>
            <a:picLocks noChangeAspect="1" noChangeArrowheads="1"/>
          </p:cNvPicPr>
          <p:nvPr/>
        </p:nvPicPr>
        <p:blipFill>
          <a:blip r:embed="rId3" cstate="print"/>
          <a:srcRect/>
          <a:stretch>
            <a:fillRect/>
          </a:stretch>
        </p:blipFill>
        <p:spPr bwMode="auto">
          <a:xfrm>
            <a:off x="9372600" y="1409700"/>
            <a:ext cx="8153400" cy="8153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8400" y="1028700"/>
            <a:ext cx="5276849" cy="1323439"/>
          </a:xfrm>
        </p:spPr>
        <p:txBody>
          <a:bodyPr/>
          <a:lstStyle/>
          <a:p>
            <a:r>
              <a:rPr lang="en-US" sz="4400" dirty="0" smtClean="0">
                <a:latin typeface="Comic Sans MS" pitchFamily="66" charset="0"/>
              </a:rPr>
              <a:t>The Liver</a:t>
            </a:r>
            <a:br>
              <a:rPr lang="en-US" sz="4400" dirty="0" smtClean="0">
                <a:latin typeface="Comic Sans MS" pitchFamily="66" charset="0"/>
              </a:rPr>
            </a:br>
            <a:endParaRPr lang="en-US" dirty="0"/>
          </a:p>
        </p:txBody>
      </p:sp>
      <p:sp>
        <p:nvSpPr>
          <p:cNvPr id="3" name="Content Placeholder 2"/>
          <p:cNvSpPr>
            <a:spLocks noGrp="1"/>
          </p:cNvSpPr>
          <p:nvPr>
            <p:ph sz="half" idx="2"/>
          </p:nvPr>
        </p:nvSpPr>
        <p:spPr>
          <a:xfrm>
            <a:off x="914400" y="2366010"/>
            <a:ext cx="7955280" cy="7048083"/>
          </a:xfrm>
        </p:spPr>
        <p:txBody>
          <a:bodyPr/>
          <a:lstStyle/>
          <a:p>
            <a:pPr lvl="0"/>
            <a:r>
              <a:rPr lang="en-US" sz="4000" b="1" dirty="0" smtClean="0">
                <a:latin typeface="Comic Sans MS" pitchFamily="66" charset="0"/>
              </a:rPr>
              <a:t>It is a gland reddish brown in </a:t>
            </a:r>
            <a:r>
              <a:rPr lang="en-US" sz="4000" b="1" dirty="0" err="1" smtClean="0">
                <a:latin typeface="Comic Sans MS" pitchFamily="66" charset="0"/>
              </a:rPr>
              <a:t>colour</a:t>
            </a:r>
            <a:r>
              <a:rPr lang="en-US" sz="4000" b="1" dirty="0" smtClean="0">
                <a:latin typeface="Comic Sans MS" pitchFamily="66" charset="0"/>
              </a:rPr>
              <a:t>.</a:t>
            </a:r>
          </a:p>
          <a:p>
            <a:pPr lvl="0"/>
            <a:r>
              <a:rPr lang="en-US" sz="4000" b="1" dirty="0" smtClean="0">
                <a:latin typeface="Comic Sans MS" pitchFamily="66" charset="0"/>
              </a:rPr>
              <a:t>It is known as the largest gland of the human body.</a:t>
            </a:r>
          </a:p>
          <a:p>
            <a:pPr lvl="0"/>
            <a:r>
              <a:rPr lang="en-US" sz="4000" b="1" dirty="0" smtClean="0">
                <a:latin typeface="Comic Sans MS" pitchFamily="66" charset="0"/>
              </a:rPr>
              <a:t>It secretes a digestive juice called bile juice.</a:t>
            </a:r>
          </a:p>
          <a:p>
            <a:pPr lvl="0"/>
            <a:r>
              <a:rPr lang="en-US" sz="4000" b="1" dirty="0" smtClean="0">
                <a:latin typeface="Comic Sans MS" pitchFamily="66" charset="0"/>
              </a:rPr>
              <a:t>The bile juice is stored in the gallbladder.</a:t>
            </a:r>
          </a:p>
          <a:p>
            <a:pPr lvl="0"/>
            <a:r>
              <a:rPr lang="en-US" sz="4000" b="1" dirty="0" smtClean="0">
                <a:latin typeface="Comic Sans MS" pitchFamily="66" charset="0"/>
              </a:rPr>
              <a:t>The bile juice makes it possible for the body to digest the fats.</a:t>
            </a:r>
          </a:p>
          <a:p>
            <a:endParaRPr lang="en-US" dirty="0"/>
          </a:p>
        </p:txBody>
      </p:sp>
      <p:sp>
        <p:nvSpPr>
          <p:cNvPr id="4" name="Content Placeholder 3"/>
          <p:cNvSpPr>
            <a:spLocks noGrp="1"/>
          </p:cNvSpPr>
          <p:nvPr>
            <p:ph sz="half" idx="3"/>
          </p:nvPr>
        </p:nvSpPr>
        <p:spPr>
          <a:xfrm>
            <a:off x="9418320" y="2366010"/>
            <a:ext cx="7955280" cy="276999"/>
          </a:xfrm>
        </p:spPr>
        <p:txBody>
          <a:bodyPr/>
          <a:lstStyle/>
          <a:p>
            <a:endParaRPr lang="en-US" dirty="0"/>
          </a:p>
        </p:txBody>
      </p:sp>
      <p:pic>
        <p:nvPicPr>
          <p:cNvPr id="2050" name="Picture 2" descr="Liver Injuries &amp; Home Care | UCSF Benioff Children's Hospital Oakland">
            <a:hlinkClick r:id="rId2"/>
          </p:cNvPr>
          <p:cNvPicPr>
            <a:picLocks noChangeAspect="1" noChangeArrowheads="1"/>
          </p:cNvPicPr>
          <p:nvPr/>
        </p:nvPicPr>
        <p:blipFill>
          <a:blip r:embed="rId3" cstate="print"/>
          <a:srcRect/>
          <a:stretch>
            <a:fillRect/>
          </a:stretch>
        </p:blipFill>
        <p:spPr bwMode="auto">
          <a:xfrm>
            <a:off x="10439400" y="2324100"/>
            <a:ext cx="6324600" cy="660885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1104900"/>
            <a:ext cx="5276849" cy="1323439"/>
          </a:xfrm>
        </p:spPr>
        <p:txBody>
          <a:bodyPr/>
          <a:lstStyle/>
          <a:p>
            <a:r>
              <a:rPr lang="en-US" sz="4400" dirty="0" smtClean="0">
                <a:latin typeface="Comic Sans MS" pitchFamily="66" charset="0"/>
              </a:rPr>
              <a:t>The Pancreas</a:t>
            </a:r>
            <a:br>
              <a:rPr lang="en-US" sz="4400" dirty="0" smtClean="0">
                <a:latin typeface="Comic Sans MS" pitchFamily="66" charset="0"/>
              </a:rPr>
            </a:br>
            <a:endParaRPr lang="en-US" dirty="0">
              <a:latin typeface="Comic Sans MS" pitchFamily="66" charset="0"/>
            </a:endParaRPr>
          </a:p>
        </p:txBody>
      </p:sp>
      <p:sp>
        <p:nvSpPr>
          <p:cNvPr id="3" name="Content Placeholder 2"/>
          <p:cNvSpPr>
            <a:spLocks noGrp="1"/>
          </p:cNvSpPr>
          <p:nvPr>
            <p:ph sz="half" idx="2"/>
          </p:nvPr>
        </p:nvSpPr>
        <p:spPr>
          <a:xfrm>
            <a:off x="838200" y="2933700"/>
            <a:ext cx="7955280" cy="6340197"/>
          </a:xfrm>
        </p:spPr>
        <p:txBody>
          <a:bodyPr/>
          <a:lstStyle/>
          <a:p>
            <a:pPr lvl="0"/>
            <a:r>
              <a:rPr lang="en-US" sz="4800" b="1" dirty="0" smtClean="0">
                <a:latin typeface="Comic Sans MS" pitchFamily="66" charset="0"/>
              </a:rPr>
              <a:t>It is a cream </a:t>
            </a:r>
            <a:r>
              <a:rPr lang="en-US" sz="4800" b="1" dirty="0" err="1" smtClean="0">
                <a:latin typeface="Comic Sans MS" pitchFamily="66" charset="0"/>
              </a:rPr>
              <a:t>coloured</a:t>
            </a:r>
            <a:r>
              <a:rPr lang="en-US" sz="4800" b="1" dirty="0" smtClean="0">
                <a:latin typeface="Comic Sans MS" pitchFamily="66" charset="0"/>
              </a:rPr>
              <a:t> gland present in the human body.</a:t>
            </a:r>
          </a:p>
          <a:p>
            <a:pPr lvl="0"/>
            <a:r>
              <a:rPr lang="en-US" sz="4800" b="1" dirty="0" smtClean="0">
                <a:latin typeface="Comic Sans MS" pitchFamily="66" charset="0"/>
              </a:rPr>
              <a:t>It secretes pancreatic juice that helps in digestion of fats, carbohydrates and proteins.</a:t>
            </a:r>
          </a:p>
          <a:p>
            <a:endParaRPr lang="en-US" sz="3200" b="1" dirty="0">
              <a:latin typeface="Comic Sans MS" pitchFamily="66" charset="0"/>
            </a:endParaRPr>
          </a:p>
        </p:txBody>
      </p:sp>
      <p:sp>
        <p:nvSpPr>
          <p:cNvPr id="4" name="Content Placeholder 3"/>
          <p:cNvSpPr>
            <a:spLocks noGrp="1"/>
          </p:cNvSpPr>
          <p:nvPr>
            <p:ph sz="half" idx="3"/>
          </p:nvPr>
        </p:nvSpPr>
        <p:spPr>
          <a:xfrm>
            <a:off x="9418320" y="2366010"/>
            <a:ext cx="7955280" cy="276999"/>
          </a:xfrm>
        </p:spPr>
        <p:txBody>
          <a:bodyPr/>
          <a:lstStyle/>
          <a:p>
            <a:endParaRPr lang="en-US">
              <a:latin typeface="Comic Sans MS" pitchFamily="66" charset="0"/>
            </a:endParaRPr>
          </a:p>
        </p:txBody>
      </p:sp>
      <p:pic>
        <p:nvPicPr>
          <p:cNvPr id="20482" name="Picture 2" descr="The Pancreas and Its Functions | Columbia University Department of Surgery">
            <a:hlinkClick r:id="rId2"/>
          </p:cNvPr>
          <p:cNvPicPr>
            <a:picLocks noChangeAspect="1" noChangeArrowheads="1"/>
          </p:cNvPicPr>
          <p:nvPr/>
        </p:nvPicPr>
        <p:blipFill>
          <a:blip r:embed="rId3" cstate="print"/>
          <a:srcRect/>
          <a:stretch>
            <a:fillRect/>
          </a:stretch>
        </p:blipFill>
        <p:spPr bwMode="auto">
          <a:xfrm>
            <a:off x="7162800" y="2324100"/>
            <a:ext cx="9843080" cy="6705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952500"/>
            <a:ext cx="10972799" cy="1938992"/>
          </a:xfrm>
        </p:spPr>
        <p:txBody>
          <a:bodyPr/>
          <a:lstStyle/>
          <a:p>
            <a:r>
              <a:rPr lang="en-US" dirty="0" smtClean="0"/>
              <a:t>How small intestine absorbs food?</a:t>
            </a:r>
            <a:br>
              <a:rPr lang="en-US" dirty="0" smtClean="0"/>
            </a:br>
            <a:endParaRPr lang="en-US" dirty="0"/>
          </a:p>
        </p:txBody>
      </p:sp>
      <p:sp>
        <p:nvSpPr>
          <p:cNvPr id="3" name="Content Placeholder 2"/>
          <p:cNvSpPr>
            <a:spLocks noGrp="1"/>
          </p:cNvSpPr>
          <p:nvPr>
            <p:ph sz="half" idx="2"/>
          </p:nvPr>
        </p:nvSpPr>
        <p:spPr>
          <a:xfrm>
            <a:off x="914400" y="2366010"/>
            <a:ext cx="7955280" cy="7478970"/>
          </a:xfrm>
        </p:spPr>
        <p:txBody>
          <a:bodyPr/>
          <a:lstStyle/>
          <a:p>
            <a:pPr lvl="0"/>
            <a:r>
              <a:rPr lang="en-US" sz="3600" b="1" dirty="0" smtClean="0">
                <a:latin typeface="Comic Sans MS" pitchFamily="66" charset="0"/>
              </a:rPr>
              <a:t>Absorption: it is a process by which the digested food enters the blood vessels of the small intestine.</a:t>
            </a:r>
          </a:p>
          <a:p>
            <a:pPr lvl="0"/>
            <a:r>
              <a:rPr lang="en-US" sz="3600" b="1" dirty="0" err="1" smtClean="0">
                <a:latin typeface="Comic Sans MS" pitchFamily="66" charset="0"/>
              </a:rPr>
              <a:t>Villi</a:t>
            </a:r>
            <a:r>
              <a:rPr lang="en-US" sz="3600" b="1" dirty="0" smtClean="0">
                <a:latin typeface="Comic Sans MS" pitchFamily="66" charset="0"/>
              </a:rPr>
              <a:t> in the intestine: the small intestine contains small finger-like structures called </a:t>
            </a:r>
            <a:r>
              <a:rPr lang="en-US" sz="3600" b="1" dirty="0" err="1" smtClean="0">
                <a:latin typeface="Comic Sans MS" pitchFamily="66" charset="0"/>
              </a:rPr>
              <a:t>Villi</a:t>
            </a:r>
            <a:r>
              <a:rPr lang="en-US" sz="3600" b="1" dirty="0" smtClean="0">
                <a:latin typeface="Comic Sans MS" pitchFamily="66" charset="0"/>
              </a:rPr>
              <a:t>. They increase the surface area of the intestine thereby increasing the amount of absorption. The digested food gets into the blood vessels through </a:t>
            </a:r>
            <a:r>
              <a:rPr lang="en-US" sz="3600" b="1" dirty="0" err="1" smtClean="0">
                <a:latin typeface="Comic Sans MS" pitchFamily="66" charset="0"/>
              </a:rPr>
              <a:t>villi</a:t>
            </a:r>
            <a:r>
              <a:rPr lang="en-US" sz="3600" b="1" dirty="0" smtClean="0">
                <a:latin typeface="Comic Sans MS" pitchFamily="66" charset="0"/>
              </a:rPr>
              <a:t> and then reaches the whole body. </a:t>
            </a:r>
          </a:p>
          <a:p>
            <a:endParaRPr lang="en-US" dirty="0"/>
          </a:p>
        </p:txBody>
      </p:sp>
      <p:pic>
        <p:nvPicPr>
          <p:cNvPr id="5" name="Content Placeholder 4" descr="Villi in Small Intestine"/>
          <p:cNvPicPr>
            <a:picLocks noGrp="1"/>
          </p:cNvPicPr>
          <p:nvPr>
            <p:ph sz="half" idx="3"/>
          </p:nvPr>
        </p:nvPicPr>
        <p:blipFill>
          <a:blip r:embed="rId2" cstate="print"/>
          <a:srcRect/>
          <a:stretch>
            <a:fillRect/>
          </a:stretch>
        </p:blipFill>
        <p:spPr bwMode="auto">
          <a:xfrm>
            <a:off x="9829800" y="2171700"/>
            <a:ext cx="7162800" cy="739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876300"/>
            <a:ext cx="8077200" cy="1124248"/>
          </a:xfrm>
        </p:spPr>
        <p:txBody>
          <a:bodyPr/>
          <a:lstStyle/>
          <a:p>
            <a:r>
              <a:rPr lang="en-US" sz="4400" dirty="0" smtClean="0">
                <a:latin typeface="Comic Sans MS" pitchFamily="66" charset="0"/>
              </a:rPr>
              <a:t>The Large Intestine</a:t>
            </a:r>
            <a:br>
              <a:rPr lang="en-US" sz="4400" dirty="0" smtClean="0">
                <a:latin typeface="Comic Sans MS" pitchFamily="66" charset="0"/>
              </a:rPr>
            </a:br>
            <a:endParaRPr lang="en-US" dirty="0"/>
          </a:p>
        </p:txBody>
      </p:sp>
      <p:sp>
        <p:nvSpPr>
          <p:cNvPr id="3" name="Content Placeholder 2"/>
          <p:cNvSpPr>
            <a:spLocks noGrp="1"/>
          </p:cNvSpPr>
          <p:nvPr>
            <p:ph sz="half" idx="2"/>
          </p:nvPr>
        </p:nvSpPr>
        <p:spPr>
          <a:xfrm>
            <a:off x="914400" y="2366010"/>
            <a:ext cx="7955280" cy="7171194"/>
          </a:xfrm>
        </p:spPr>
        <p:txBody>
          <a:bodyPr/>
          <a:lstStyle/>
          <a:p>
            <a:pPr lvl="0"/>
            <a:r>
              <a:rPr lang="en-US" sz="3200" dirty="0" smtClean="0">
                <a:latin typeface="Comic Sans MS" pitchFamily="66" charset="0"/>
              </a:rPr>
              <a:t>Any food that is left undigested passes through the small intestine and enters the large intestine.</a:t>
            </a:r>
          </a:p>
          <a:p>
            <a:pPr lvl="0"/>
            <a:r>
              <a:rPr lang="en-US" sz="3200" dirty="0" smtClean="0">
                <a:latin typeface="Comic Sans MS" pitchFamily="66" charset="0"/>
              </a:rPr>
              <a:t>It is a wide tube-like structure.</a:t>
            </a:r>
          </a:p>
          <a:p>
            <a:pPr lvl="0"/>
            <a:r>
              <a:rPr lang="en-US" sz="3200" dirty="0" smtClean="0">
                <a:latin typeface="Comic Sans MS" pitchFamily="66" charset="0"/>
              </a:rPr>
              <a:t>It is only 1.5 m long.</a:t>
            </a:r>
          </a:p>
          <a:p>
            <a:pPr lvl="0"/>
            <a:r>
              <a:rPr lang="en-US" sz="3200" dirty="0" smtClean="0">
                <a:latin typeface="Comic Sans MS" pitchFamily="66" charset="0"/>
              </a:rPr>
              <a:t>The main function of the large intestine is to absorb water and salts from the undigested food.</a:t>
            </a:r>
          </a:p>
          <a:p>
            <a:pPr lvl="0"/>
            <a:r>
              <a:rPr lang="en-US" sz="3200" dirty="0" smtClean="0">
                <a:latin typeface="Comic Sans MS" pitchFamily="66" charset="0"/>
              </a:rPr>
              <a:t>The rest of the waste, undigested food passes through the rectum.</a:t>
            </a:r>
          </a:p>
          <a:p>
            <a:pPr lvl="0"/>
            <a:r>
              <a:rPr lang="en-US" sz="3200" b="1" dirty="0" err="1" smtClean="0">
                <a:latin typeface="Comic Sans MS" pitchFamily="66" charset="0"/>
              </a:rPr>
              <a:t>Egestion</a:t>
            </a:r>
            <a:r>
              <a:rPr lang="en-US" sz="3200" dirty="0" smtClean="0">
                <a:latin typeface="Comic Sans MS" pitchFamily="66" charset="0"/>
              </a:rPr>
              <a:t>: The process by which the waste, undigested food (the </a:t>
            </a:r>
            <a:r>
              <a:rPr lang="en-US" sz="3200" dirty="0" err="1" smtClean="0">
                <a:latin typeface="Comic Sans MS" pitchFamily="66" charset="0"/>
              </a:rPr>
              <a:t>faecal</a:t>
            </a:r>
            <a:r>
              <a:rPr lang="en-US" sz="3200" dirty="0" smtClean="0">
                <a:latin typeface="Comic Sans MS" pitchFamily="66" charset="0"/>
              </a:rPr>
              <a:t> matter) get out of the body through the anus.</a:t>
            </a:r>
          </a:p>
          <a:p>
            <a:endParaRPr lang="en-US" dirty="0"/>
          </a:p>
        </p:txBody>
      </p:sp>
      <p:sp>
        <p:nvSpPr>
          <p:cNvPr id="4" name="Content Placeholder 3"/>
          <p:cNvSpPr>
            <a:spLocks noGrp="1"/>
          </p:cNvSpPr>
          <p:nvPr>
            <p:ph sz="half" idx="3"/>
          </p:nvPr>
        </p:nvSpPr>
        <p:spPr>
          <a:xfrm>
            <a:off x="9418320" y="2366010"/>
            <a:ext cx="7955280" cy="276999"/>
          </a:xfrm>
        </p:spPr>
        <p:txBody>
          <a:bodyPr/>
          <a:lstStyle/>
          <a:p>
            <a:endParaRPr lang="en-US" dirty="0"/>
          </a:p>
        </p:txBody>
      </p:sp>
      <p:pic>
        <p:nvPicPr>
          <p:cNvPr id="22531" name="Picture 3"/>
          <p:cNvPicPr>
            <a:picLocks noChangeAspect="1" noChangeArrowheads="1"/>
          </p:cNvPicPr>
          <p:nvPr/>
        </p:nvPicPr>
        <p:blipFill>
          <a:blip r:embed="rId2" cstate="print"/>
          <a:srcRect/>
          <a:stretch>
            <a:fillRect/>
          </a:stretch>
        </p:blipFill>
        <p:spPr bwMode="auto">
          <a:xfrm>
            <a:off x="9601200" y="2247900"/>
            <a:ext cx="6781800" cy="787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TotalTime>
  <Words>288</Words>
  <Application>Microsoft Office PowerPoint</Application>
  <PresentationFormat>Custom</PresentationFormat>
  <Paragraphs>34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Digestion in intestines</vt:lpstr>
      <vt:lpstr>Small Intestine </vt:lpstr>
      <vt:lpstr>Parts of Small Intestine </vt:lpstr>
      <vt:lpstr>The Liver </vt:lpstr>
      <vt:lpstr>The Pancreas </vt:lpstr>
      <vt:lpstr>How small intestine absorbs food? </vt:lpstr>
      <vt:lpstr>The Large Intestine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cp:lastModifiedBy>HOD CSE</cp:lastModifiedBy>
  <cp:revision>4</cp:revision>
  <dcterms:created xsi:type="dcterms:W3CDTF">2020-07-14T05:32:56Z</dcterms:created>
  <dcterms:modified xsi:type="dcterms:W3CDTF">2020-09-10T07:42:36Z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2020-07-14T00:00:00Z</vt:filetime>
  </property>
  <property fmtid="{D5CDD505-2E9C-101B-9397-08002B2CF9AE}" pid="3" name="LastSaved">
    <vt:filetime>2020-07-14T00:00:00Z</vt:filetime>
  </property>
</Properties>
</file>